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8"/>
  </p:notesMasterIdLst>
  <p:sldIdLst>
    <p:sldId id="256" r:id="rId2"/>
    <p:sldId id="281" r:id="rId3"/>
    <p:sldId id="271" r:id="rId4"/>
    <p:sldId id="285" r:id="rId5"/>
    <p:sldId id="260" r:id="rId6"/>
    <p:sldId id="302" r:id="rId7"/>
    <p:sldId id="265" r:id="rId8"/>
    <p:sldId id="266" r:id="rId9"/>
    <p:sldId id="268" r:id="rId10"/>
    <p:sldId id="269" r:id="rId11"/>
    <p:sldId id="267" r:id="rId12"/>
    <p:sldId id="270" r:id="rId13"/>
    <p:sldId id="300" r:id="rId14"/>
    <p:sldId id="261" r:id="rId15"/>
    <p:sldId id="263" r:id="rId16"/>
    <p:sldId id="279" r:id="rId17"/>
    <p:sldId id="280" r:id="rId18"/>
    <p:sldId id="274" r:id="rId19"/>
    <p:sldId id="288" r:id="rId20"/>
    <p:sldId id="282" r:id="rId21"/>
    <p:sldId id="301" r:id="rId22"/>
    <p:sldId id="286" r:id="rId23"/>
    <p:sldId id="277" r:id="rId24"/>
    <p:sldId id="287" r:id="rId25"/>
    <p:sldId id="289" r:id="rId26"/>
    <p:sldId id="284" r:id="rId27"/>
    <p:sldId id="290" r:id="rId28"/>
    <p:sldId id="283" r:id="rId29"/>
    <p:sldId id="291" r:id="rId30"/>
    <p:sldId id="292" r:id="rId31"/>
    <p:sldId id="299" r:id="rId32"/>
    <p:sldId id="296" r:id="rId33"/>
    <p:sldId id="278" r:id="rId34"/>
    <p:sldId id="297" r:id="rId35"/>
    <p:sldId id="257" r:id="rId36"/>
    <p:sldId id="25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89"/>
    <p:restoredTop sz="79101" autoAdjust="0"/>
  </p:normalViewPr>
  <p:slideViewPr>
    <p:cSldViewPr snapToGrid="0" snapToObjects="1">
      <p:cViewPr varScale="1">
        <p:scale>
          <a:sx n="113" d="100"/>
          <a:sy n="113" d="100"/>
        </p:scale>
        <p:origin x="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5F429-22D2-41D8-BA4A-61203DC4CDBE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FAD49-8815-4673-A69C-173DD23B7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discussion.</a:t>
            </a:r>
          </a:p>
          <a:p>
            <a:endParaRPr lang="en-US" dirty="0"/>
          </a:p>
          <a:p>
            <a:r>
              <a:rPr lang="en-US" dirty="0"/>
              <a:t>Questions</a:t>
            </a:r>
          </a:p>
          <a:p>
            <a:r>
              <a:rPr lang="en-US" dirty="0"/>
              <a:t>Comments</a:t>
            </a:r>
            <a:endParaRPr lang="en-US" baseline="0" dirty="0"/>
          </a:p>
          <a:p>
            <a:r>
              <a:rPr lang="en-US" baseline="0" dirty="0"/>
              <a:t>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8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 little about keeping time</a:t>
            </a:r>
          </a:p>
          <a:p>
            <a:endParaRPr lang="en-US" dirty="0"/>
          </a:p>
          <a:p>
            <a:r>
              <a:rPr lang="en-US" dirty="0"/>
              <a:t>It’s nice to know what “fast is</a:t>
            </a:r>
            <a:r>
              <a:rPr lang="en-US" baseline="0" dirty="0"/>
              <a:t>, but we need to measure that somehow” </a:t>
            </a:r>
          </a:p>
          <a:p>
            <a:endParaRPr lang="en-US" baseline="0" dirty="0"/>
          </a:p>
          <a:p>
            <a:r>
              <a:rPr lang="en-US" baseline="0" dirty="0"/>
              <a:t>Unfortunately, performance measurements tend towards the “wibbly wobbly” end of the scale.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0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</a:t>
            </a:r>
            <a:r>
              <a:rPr lang="en-US" baseline="0" dirty="0"/>
              <a:t> / Integration tests for correctness</a:t>
            </a:r>
          </a:p>
          <a:p>
            <a:r>
              <a:rPr lang="en-US" baseline="0" dirty="0"/>
              <a:t>UI Tests for correctness and single thread load analysis</a:t>
            </a:r>
          </a:p>
          <a:p>
            <a:r>
              <a:rPr lang="en-US" baseline="0" dirty="0"/>
              <a:t>Load tests – Try to simulate user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1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/en-us/magazine/2008.08.pulse.aspx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Primarily focus on Entity Framework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22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Caching for the 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</a:t>
            </a:r>
            <a:r>
              <a:rPr lang="en-US" baseline="0" dirty="0"/>
              <a:t> stuff from the database is like an epic journey in computer time.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/>
              <a:t>--- </a:t>
            </a:r>
          </a:p>
          <a:p>
            <a:pPr marL="0" indent="0">
              <a:buNone/>
            </a:pPr>
            <a:r>
              <a:rPr lang="en-US" dirty="0"/>
              <a:t>Caching adds</a:t>
            </a:r>
            <a:r>
              <a:rPr lang="en-US" baseline="0" dirty="0"/>
              <a:t> a list of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Caching for the 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</a:t>
            </a:r>
            <a:r>
              <a:rPr lang="en-US" baseline="0" dirty="0"/>
              <a:t> stuff from the database is like an epic journey in computer time.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cache things that are hard to get and/or don’t change.</a:t>
            </a:r>
          </a:p>
          <a:p>
            <a:pPr marL="0" indent="0">
              <a:buNone/>
            </a:pPr>
            <a:r>
              <a:rPr lang="en-US" dirty="0"/>
              <a:t>Lots of tools –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Ncache</a:t>
            </a:r>
            <a:r>
              <a:rPr lang="en-US" dirty="0"/>
              <a:t>, Memory Cache</a:t>
            </a:r>
          </a:p>
          <a:p>
            <a:pPr marL="0" indent="0">
              <a:buNone/>
            </a:pPr>
            <a:r>
              <a:rPr lang="en-US" dirty="0"/>
              <a:t>--- </a:t>
            </a:r>
          </a:p>
          <a:p>
            <a:pPr marL="0" indent="0">
              <a:buNone/>
            </a:pPr>
            <a:r>
              <a:rPr lang="en-US" dirty="0"/>
              <a:t>Caching adds</a:t>
            </a:r>
            <a:r>
              <a:rPr lang="en-US" baseline="0" dirty="0"/>
              <a:t> a list of design concerns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Abstract your cache provider</a:t>
            </a:r>
          </a:p>
          <a:p>
            <a:pPr marL="0" indent="0">
              <a:buNone/>
            </a:pPr>
            <a:r>
              <a:rPr lang="en-US" dirty="0"/>
              <a:t>Focus</a:t>
            </a:r>
            <a:r>
              <a:rPr lang="en-US" baseline="0" dirty="0"/>
              <a:t> on caching hard to get or infrequently changed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Be smart about cache expiration</a:t>
            </a:r>
          </a:p>
          <a:p>
            <a:pPr marL="0" indent="0">
              <a:buNone/>
            </a:pPr>
            <a:r>
              <a:rPr lang="en-US" dirty="0"/>
              <a:t>Put all of your caching in one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3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Overuse of design patterns leads to situations where you call</a:t>
            </a:r>
            <a:r>
              <a:rPr lang="en-US" baseline="0" dirty="0"/>
              <a:t> something that triggers a ton of spurious data access. </a:t>
            </a:r>
          </a:p>
          <a:p>
            <a:r>
              <a:rPr lang="en-US" baseline="0" dirty="0"/>
              <a:t>i.e. calling a whole transaction object for a few fields. </a:t>
            </a:r>
          </a:p>
          <a:p>
            <a:endParaRPr lang="en-US" baseline="0" dirty="0"/>
          </a:p>
          <a:p>
            <a:r>
              <a:rPr lang="en-US" baseline="0" dirty="0"/>
              <a:t>Mention builder pattern overuse</a:t>
            </a:r>
          </a:p>
          <a:p>
            <a:endParaRPr lang="en-US" baseline="0" dirty="0"/>
          </a:p>
          <a:p>
            <a:r>
              <a:rPr lang="en-US" baseline="0" dirty="0"/>
              <a:t>Mention Cargo Cult programming – including patterns just </a:t>
            </a:r>
            <a:r>
              <a:rPr lang="en-US" baseline="0" dirty="0" err="1"/>
              <a:t>‘cause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Profiler / Glimpse</a:t>
            </a:r>
          </a:p>
          <a:p>
            <a:r>
              <a:rPr lang="en-US" dirty="0"/>
              <a:t>Entity Framework Query</a:t>
            </a:r>
            <a:r>
              <a:rPr lang="en-US" baseline="0" dirty="0"/>
              <a:t> optimization</a:t>
            </a:r>
          </a:p>
          <a:p>
            <a:r>
              <a:rPr lang="en-US" baseline="0" dirty="0"/>
              <a:t>- Talk about getting the data that you need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2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MVC</a:t>
            </a:r>
            <a:r>
              <a:rPr lang="en-US" baseline="0" dirty="0"/>
              <a:t> Layer is the middle of the stack. Like the cream filling of an Oreo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Hardware</a:t>
            </a:r>
          </a:p>
          <a:p>
            <a:r>
              <a:rPr lang="en-US" sz="1200" dirty="0"/>
              <a:t>Server Settings</a:t>
            </a:r>
          </a:p>
          <a:p>
            <a:r>
              <a:rPr lang="en-US" sz="1200" dirty="0"/>
              <a:t>SQL Server Tuning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04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Upgrade</a:t>
            </a:r>
            <a:r>
              <a:rPr lang="en-US" baseline="0" dirty="0"/>
              <a:t> if you can! </a:t>
            </a:r>
            <a:endParaRPr lang="en-US" dirty="0"/>
          </a:p>
          <a:p>
            <a:r>
              <a:rPr lang="en-US" dirty="0"/>
              <a:t>ASP.NET Core is</a:t>
            </a:r>
            <a:r>
              <a:rPr lang="en-US" baseline="0" dirty="0"/>
              <a:t> way faster than previous versions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Upwards of 2300% faster (if you believe the benchmarks)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04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</a:t>
            </a:r>
            <a:r>
              <a:rPr lang="en-US" dirty="0"/>
              <a:t>Serialization</a:t>
            </a:r>
            <a:r>
              <a:rPr lang="en-US" baseline="0" dirty="0"/>
              <a:t> can really add up in modern architectures</a:t>
            </a:r>
          </a:p>
          <a:p>
            <a:pPr marL="0" indent="0">
              <a:buFontTx/>
              <a:buNone/>
            </a:pPr>
            <a:r>
              <a:rPr lang="en-US" dirty="0"/>
              <a:t>- Not</a:t>
            </a:r>
            <a:r>
              <a:rPr lang="en-US" baseline="0" dirty="0"/>
              <a:t> all </a:t>
            </a:r>
            <a:r>
              <a:rPr lang="en-US" baseline="0" dirty="0" err="1"/>
              <a:t>serializers</a:t>
            </a:r>
            <a:r>
              <a:rPr lang="en-US" baseline="0" dirty="0"/>
              <a:t> are created equal, and the out of the box ones aren’t all that great.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Watch out for complex entities. They can trash your serialization performance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You’re not going to see this until you start heaping on the load.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18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Excessive production logging is a “career limiting move”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9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Demo</a:t>
            </a:r>
          </a:p>
          <a:p>
            <a:r>
              <a:rPr lang="en-US" dirty="0"/>
              <a:t>Session Locking</a:t>
            </a:r>
          </a:p>
          <a:p>
            <a:r>
              <a:rPr lang="en-US" baseline="0" dirty="0" err="1"/>
              <a:t>Gzip</a:t>
            </a:r>
            <a:r>
              <a:rPr lang="en-US" baseline="0" dirty="0"/>
              <a:t> Compression on JSON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8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2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number of assets your app pipes</a:t>
            </a:r>
            <a:r>
              <a:rPr lang="en-US" baseline="0" dirty="0"/>
              <a:t> down</a:t>
            </a:r>
          </a:p>
          <a:p>
            <a:r>
              <a:rPr lang="en-US" dirty="0"/>
              <a:t>https://visualstudiogallery.msdn.microsoft.com/9ec27da7-e24b-4d56-8064-fd7e88ac1c40</a:t>
            </a:r>
          </a:p>
          <a:p>
            <a:endParaRPr lang="en-US" dirty="0"/>
          </a:p>
          <a:p>
            <a:r>
              <a:rPr lang="en-US" dirty="0"/>
              <a:t>Image shrinking: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https://tinyjpg.com/</a:t>
            </a:r>
          </a:p>
          <a:p>
            <a:endParaRPr lang="en-US" dirty="0"/>
          </a:p>
          <a:p>
            <a:r>
              <a:rPr lang="en-US" dirty="0"/>
              <a:t>Turn Down the Quality</a:t>
            </a:r>
            <a:r>
              <a:rPr lang="en-US" baseline="0" dirty="0"/>
              <a:t> on your JPEGS: </a:t>
            </a:r>
          </a:p>
          <a:p>
            <a:r>
              <a:rPr lang="en-US" baseline="0" dirty="0"/>
              <a:t>60-70 will probably look OK</a:t>
            </a:r>
            <a:endParaRPr lang="en-US" dirty="0"/>
          </a:p>
          <a:p>
            <a:endParaRPr lang="en-US" dirty="0"/>
          </a:p>
          <a:p>
            <a:r>
              <a:rPr lang="en-US" dirty="0"/>
              <a:t>Sprite Generator:</a:t>
            </a:r>
          </a:p>
          <a:p>
            <a:r>
              <a:rPr lang="en-US" dirty="0"/>
              <a:t>http://css.spritegen.com/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91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spinners and progress bars for</a:t>
            </a:r>
            <a:r>
              <a:rPr lang="en-US" baseline="0" dirty="0"/>
              <a:t> long running operations</a:t>
            </a:r>
          </a:p>
          <a:p>
            <a:r>
              <a:rPr lang="en-US" baseline="0" dirty="0"/>
              <a:t>Can also do </a:t>
            </a:r>
            <a:r>
              <a:rPr lang="en-US" baseline="0" dirty="0" err="1"/>
              <a:t>async</a:t>
            </a:r>
            <a:r>
              <a:rPr lang="en-US" baseline="0" dirty="0"/>
              <a:t> and report back if it’s something that takes a really long time (like an import)</a:t>
            </a:r>
          </a:p>
          <a:p>
            <a:r>
              <a:rPr lang="en-US" baseline="0" dirty="0"/>
              <a:t>The key is immediate response to the user</a:t>
            </a:r>
          </a:p>
          <a:p>
            <a:endParaRPr lang="en-US" baseline="0" dirty="0"/>
          </a:p>
          <a:p>
            <a:r>
              <a:rPr lang="en-US" baseline="0" dirty="0"/>
              <a:t>Don’t block the user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7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to be fast for “lazy entitled millennials” ?</a:t>
            </a:r>
          </a:p>
          <a:p>
            <a:r>
              <a:rPr lang="en-US" dirty="0"/>
              <a:t>No! There are lots of reasons for</a:t>
            </a:r>
            <a:r>
              <a:rPr lang="en-US" baseline="0" dirty="0"/>
              <a:t> quick applications. </a:t>
            </a:r>
          </a:p>
          <a:p>
            <a:endParaRPr lang="en-US" dirty="0"/>
          </a:p>
          <a:p>
            <a:r>
              <a:rPr lang="en-US"/>
              <a:t>Why should you make performance a priority</a:t>
            </a:r>
            <a:r>
              <a:rPr lang="en-US" baseline="0"/>
              <a:t>?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56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 that if a site is slow,</a:t>
            </a:r>
            <a:r>
              <a:rPr lang="en-US" baseline="0" dirty="0"/>
              <a:t> you’re going to ditch that nonsense for a competitor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2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</a:t>
            </a:r>
            <a:r>
              <a:rPr lang="en-US" baseline="0" dirty="0"/>
              <a:t> is Money – page 20</a:t>
            </a:r>
          </a:p>
          <a:p>
            <a:r>
              <a:rPr lang="en-US" baseline="0" dirty="0"/>
              <a:t>Concentration Measured by EEG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CA Technologies commissioned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Foviance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customer experience consultancy, to conduct a series of lab experiments at Glasgow Caledonian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versity.11 The participants wore an EEG (electroencephalography) cap to monitor their brainwave activity while they performed routine online transactions.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pants completed tasks using either a 5 MB web connection or a connection that had been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slowed down to 2 MB.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Brainwave analysis from the experiment revealed that participants had to concentrate up to 50% more when using websites via the slower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When asked what they liked most and least about the websites they used during the study, participants frequently cited speed as a top concern: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sites break flow</a:t>
            </a:r>
            <a:r>
              <a:rPr lang="en-US" baseline="0" dirty="0"/>
              <a:t> and cause the user to be stressed. </a:t>
            </a:r>
          </a:p>
          <a:p>
            <a:r>
              <a:rPr lang="en-US" baseline="0" dirty="0"/>
              <a:t>Think about how this impacts testing and development, as well customer adoption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performance</a:t>
            </a:r>
            <a:r>
              <a:rPr lang="en-US" baseline="0" dirty="0"/>
              <a:t> a priority</a:t>
            </a:r>
          </a:p>
          <a:p>
            <a:r>
              <a:rPr lang="en-US" baseline="0" dirty="0"/>
              <a:t>“Conventional Wisdom” warns of premature optimization. Ignore it!</a:t>
            </a:r>
          </a:p>
          <a:p>
            <a:r>
              <a:rPr lang="en-US" baseline="0" dirty="0"/>
              <a:t>Performance isn’t some magic fairy dust you can sprinkle on your app at the end. </a:t>
            </a:r>
          </a:p>
          <a:p>
            <a:endParaRPr lang="en-US" baseline="0" dirty="0"/>
          </a:p>
          <a:p>
            <a:r>
              <a:rPr lang="en-US" baseline="0" dirty="0"/>
              <a:t>Don’t save it until the end, because it’s like an anchor that weighs down your project</a:t>
            </a:r>
          </a:p>
          <a:p>
            <a:r>
              <a:rPr lang="en-US" baseline="0" dirty="0"/>
              <a:t>Also, bugs are way more expensive to do in the end</a:t>
            </a:r>
          </a:p>
          <a:p>
            <a:endParaRPr lang="en-US" baseline="0" dirty="0"/>
          </a:p>
          <a:p>
            <a:r>
              <a:rPr lang="en-US" baseline="0" dirty="0"/>
              <a:t>We don’t have “premature security”</a:t>
            </a:r>
          </a:p>
          <a:p>
            <a:endParaRPr lang="en-US" baseline="0" dirty="0"/>
          </a:p>
          <a:p>
            <a:r>
              <a:rPr lang="en-US" baseline="0" dirty="0"/>
              <a:t>Define non-functional requirements an enforce them throughout the project.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9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Money,</a:t>
            </a:r>
            <a:r>
              <a:rPr lang="en-US" baseline="0" dirty="0"/>
              <a:t> page 16</a:t>
            </a:r>
          </a:p>
          <a:p>
            <a:endParaRPr lang="en-US" dirty="0"/>
          </a:p>
          <a:p>
            <a:r>
              <a:rPr lang="en-US" dirty="0"/>
              <a:t>Any break in flow is bad news.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These are based on a study from the 90’s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AD49-8815-4673-A69C-173DD23B7A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6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16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6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D6BD-3DF1-6E46-823A-520B448C17E4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43F0-A054-184C-A23E-360444E3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3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6538"/>
            <a:ext cx="10131425" cy="1456267"/>
          </a:xfrm>
        </p:spPr>
        <p:txBody>
          <a:bodyPr/>
          <a:lstStyle/>
          <a:p>
            <a:r>
              <a:rPr lang="en-US" dirty="0"/>
              <a:t>People </a:t>
            </a:r>
            <a:r>
              <a:rPr lang="en-US" sz="5400" b="1" dirty="0"/>
              <a:t>hate</a:t>
            </a:r>
            <a:r>
              <a:rPr lang="en-US" dirty="0"/>
              <a:t> slow 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4675400"/>
            <a:ext cx="11034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Survey:</a:t>
            </a:r>
          </a:p>
          <a:p>
            <a:r>
              <a:rPr lang="en-US" sz="3200" dirty="0"/>
              <a:t>71% of people regularly feel inconvenienced by slow web sites</a:t>
            </a:r>
          </a:p>
          <a:p>
            <a:r>
              <a:rPr lang="en-US" sz="3200" dirty="0"/>
              <a:t>&gt; 30% report increased performance related stress or anger</a:t>
            </a:r>
          </a:p>
        </p:txBody>
      </p:sp>
      <p:sp>
        <p:nvSpPr>
          <p:cNvPr id="3" name="AutoShape 2" descr="Image result for punching a hole in a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wac.450f.edgecastcdn.net/80450F/wyrk.com/files/2014/02/RS3925_135165692-s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3" y="1330327"/>
            <a:ext cx="4969030" cy="3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sites are harder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Study:</a:t>
            </a:r>
          </a:p>
          <a:p>
            <a:pPr marL="0" indent="0">
              <a:buNone/>
            </a:pPr>
            <a:r>
              <a:rPr lang="en-US" sz="3200" dirty="0"/>
              <a:t>5mb connection slowed to 2mb  </a:t>
            </a:r>
          </a:p>
          <a:p>
            <a:pPr marL="0" indent="0">
              <a:buNone/>
            </a:pPr>
            <a:r>
              <a:rPr lang="en-US" sz="3200" dirty="0"/>
              <a:t>Caused a </a:t>
            </a:r>
            <a:r>
              <a:rPr lang="en-US" sz="6600" dirty="0"/>
              <a:t>50% increase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in required concentration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http://coconutheadsets.com/wp-content/uploads/2009/12/sisyp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4" y="2065867"/>
            <a:ext cx="3482975" cy="39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4421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Do you want this to be your app?</a:t>
            </a:r>
          </a:p>
        </p:txBody>
      </p:sp>
      <p:pic>
        <p:nvPicPr>
          <p:cNvPr id="4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6669" y="1690688"/>
            <a:ext cx="6189688" cy="46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12" y="365125"/>
            <a:ext cx="12080488" cy="6035675"/>
          </a:xfrm>
        </p:spPr>
        <p:txBody>
          <a:bodyPr>
            <a:normAutofit/>
          </a:bodyPr>
          <a:lstStyle/>
          <a:p>
            <a:r>
              <a:rPr lang="en-US" sz="9600" dirty="0"/>
              <a:t>Performance == Priority</a:t>
            </a:r>
          </a:p>
        </p:txBody>
      </p:sp>
    </p:spTree>
    <p:extLst>
      <p:ext uri="{BB962C8B-B14F-4D97-AF65-F5344CB8AC3E}">
        <p14:creationId xmlns:p14="http://schemas.microsoft.com/office/powerpoint/2010/main" val="85687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0"/>
            <a:ext cx="10131425" cy="1456267"/>
          </a:xfrm>
        </p:spPr>
        <p:txBody>
          <a:bodyPr/>
          <a:lstStyle/>
          <a:p>
            <a:r>
              <a:rPr lang="en-US" dirty="0"/>
              <a:t>What’s Fast?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513417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0.1 second  = Instantaneous</a:t>
            </a:r>
          </a:p>
          <a:p>
            <a:pPr marL="0" indent="0">
              <a:buNone/>
            </a:pPr>
            <a:r>
              <a:rPr lang="en-US" sz="2800" dirty="0"/>
              <a:t>1 second = seamless</a:t>
            </a:r>
          </a:p>
          <a:p>
            <a:pPr marL="0" indent="0">
              <a:buNone/>
            </a:pPr>
            <a:r>
              <a:rPr lang="en-US" sz="2800" dirty="0"/>
              <a:t>1-10 seconds = keeps attention, (Danger Zone!)</a:t>
            </a:r>
          </a:p>
          <a:p>
            <a:pPr marL="0" indent="0">
              <a:buNone/>
            </a:pPr>
            <a:r>
              <a:rPr lang="en-US" sz="2800" dirty="0"/>
              <a:t>&gt; 10 seconds = loss of attention, (Right out!)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55" y="3721720"/>
            <a:ext cx="4275665" cy="24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80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people expect?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49% expect load times of 2 seconds or less, </a:t>
            </a:r>
          </a:p>
          <a:p>
            <a:r>
              <a:rPr lang="en-US" sz="4000" dirty="0"/>
              <a:t>18% expect pages to load instantly </a:t>
            </a:r>
          </a:p>
        </p:txBody>
      </p:sp>
    </p:spTree>
    <p:extLst>
      <p:ext uri="{BB962C8B-B14F-4D97-AF65-F5344CB8AC3E}">
        <p14:creationId xmlns:p14="http://schemas.microsoft.com/office/powerpoint/2010/main" val="250648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mey-wimey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" b="14405"/>
          <a:stretch/>
        </p:blipFill>
        <p:spPr bwMode="auto">
          <a:xfrm>
            <a:off x="1809750" y="1672355"/>
            <a:ext cx="8572500" cy="47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46792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Measuring Time</a:t>
            </a:r>
          </a:p>
        </p:txBody>
      </p:sp>
    </p:spTree>
    <p:extLst>
      <p:ext uri="{BB962C8B-B14F-4D97-AF65-F5344CB8AC3E}">
        <p14:creationId xmlns:p14="http://schemas.microsoft.com/office/powerpoint/2010/main" val="2825315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Unit Tests</a:t>
            </a:r>
          </a:p>
          <a:p>
            <a:r>
              <a:rPr lang="en-US" sz="4000" dirty="0"/>
              <a:t>Integration Tests</a:t>
            </a:r>
          </a:p>
          <a:p>
            <a:r>
              <a:rPr lang="en-US" sz="4000" dirty="0"/>
              <a:t>UI Tests</a:t>
            </a:r>
          </a:p>
          <a:p>
            <a:r>
              <a:rPr lang="en-US" sz="4000" dirty="0"/>
              <a:t>Load Tests</a:t>
            </a:r>
          </a:p>
        </p:txBody>
      </p:sp>
      <p:pic>
        <p:nvPicPr>
          <p:cNvPr id="3074" name="Picture 2" descr="http://media.boingboing.net/wp-content/uploads/2012/12/LIFE_Alyea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1" y="1638262"/>
            <a:ext cx="6414224" cy="41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0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5552294" y="475070"/>
            <a:ext cx="5401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b="1" dirty="0"/>
              <a:t>Aggregate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Application Insights</a:t>
            </a:r>
          </a:p>
          <a:p>
            <a:pPr>
              <a:buFontTx/>
              <a:buChar char="-"/>
            </a:pPr>
            <a:r>
              <a:rPr lang="en-US" sz="3600" dirty="0"/>
              <a:t>New Relic</a:t>
            </a:r>
          </a:p>
          <a:p>
            <a:pPr>
              <a:buFontTx/>
              <a:buChar char="-"/>
            </a:pPr>
            <a:r>
              <a:rPr lang="en-US" sz="3600" dirty="0" err="1"/>
              <a:t>Perfmon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APM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0551" y="475070"/>
            <a:ext cx="46227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Individual Performance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VS.NET Profiler</a:t>
            </a:r>
          </a:p>
          <a:p>
            <a:pPr>
              <a:buFontTx/>
              <a:buChar char="-"/>
            </a:pPr>
            <a:r>
              <a:rPr lang="en-US" sz="3600" dirty="0" err="1"/>
              <a:t>Miniprofiler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Stackfy</a:t>
            </a:r>
            <a:r>
              <a:rPr lang="en-US" sz="3600" dirty="0"/>
              <a:t> Prefix</a:t>
            </a:r>
          </a:p>
          <a:p>
            <a:pPr>
              <a:buFontTx/>
              <a:buChar char="-"/>
            </a:pPr>
            <a:r>
              <a:rPr lang="en-US" sz="3600" dirty="0"/>
              <a:t>Glimpse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384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ikCmdOYBBVw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35" y="1431238"/>
            <a:ext cx="9157649" cy="51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29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Data Layer</a:t>
            </a:r>
          </a:p>
        </p:txBody>
      </p:sp>
    </p:spTree>
    <p:extLst>
      <p:ext uri="{BB962C8B-B14F-4D97-AF65-F5344CB8AC3E}">
        <p14:creationId xmlns:p14="http://schemas.microsoft.com/office/powerpoint/2010/main" val="79417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71" y="856445"/>
            <a:ext cx="4245591" cy="1325563"/>
          </a:xfrm>
        </p:spPr>
        <p:txBody>
          <a:bodyPr>
            <a:normAutofit/>
          </a:bodyPr>
          <a:lstStyle/>
          <a:p>
            <a:r>
              <a:rPr lang="en-US" sz="7200" dirty="0"/>
              <a:t>Speak up!</a:t>
            </a:r>
          </a:p>
        </p:txBody>
      </p:sp>
      <p:pic>
        <p:nvPicPr>
          <p:cNvPr id="1026" name="Picture 2" descr="https://images-na.ssl-images-amazon.com/images/I/51KSjQz8gw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2" r="26893"/>
          <a:stretch/>
        </p:blipFill>
        <p:spPr bwMode="auto">
          <a:xfrm>
            <a:off x="8446827" y="658552"/>
            <a:ext cx="2639704" cy="57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171" y="199734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(If you want to…)</a:t>
            </a:r>
          </a:p>
        </p:txBody>
      </p:sp>
    </p:spTree>
    <p:extLst>
      <p:ext uri="{BB962C8B-B14F-4D97-AF65-F5344CB8AC3E}">
        <p14:creationId xmlns:p14="http://schemas.microsoft.com/office/powerpoint/2010/main" val="270499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lugaro.com/blogwp/wp-content/uploads/2015/09/tm_still_shot_7_mid_126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1" y="475206"/>
            <a:ext cx="11039073" cy="582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75206"/>
            <a:ext cx="11163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Database calls are like an epic journey</a:t>
            </a:r>
          </a:p>
        </p:txBody>
      </p:sp>
    </p:spTree>
    <p:extLst>
      <p:ext uri="{BB962C8B-B14F-4D97-AF65-F5344CB8AC3E}">
        <p14:creationId xmlns:p14="http://schemas.microsoft.com/office/powerpoint/2010/main" val="925972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orestpolicypub.com/wp-content/uploads/2014/12/squirr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54" y="0"/>
            <a:ext cx="9670093" cy="68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0800000">
            <a:off x="1277654" y="0"/>
            <a:ext cx="409809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7655" y="0"/>
            <a:ext cx="3863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Caching Data</a:t>
            </a:r>
          </a:p>
        </p:txBody>
      </p:sp>
    </p:spTree>
    <p:extLst>
      <p:ext uri="{BB962C8B-B14F-4D97-AF65-F5344CB8AC3E}">
        <p14:creationId xmlns:p14="http://schemas.microsoft.com/office/powerpoint/2010/main" val="2801333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icard facepalm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9" y="146716"/>
            <a:ext cx="8728879" cy="65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39" y="146716"/>
            <a:ext cx="7828128" cy="1654788"/>
          </a:xfrm>
        </p:spPr>
        <p:txBody>
          <a:bodyPr>
            <a:noAutofit/>
          </a:bodyPr>
          <a:lstStyle/>
          <a:p>
            <a:r>
              <a:rPr lang="en-US" sz="3600" b="1" dirty="0"/>
              <a:t>When you see someone </a:t>
            </a:r>
            <a:br>
              <a:rPr lang="en-US" sz="3600" b="1" dirty="0"/>
            </a:br>
            <a:r>
              <a:rPr lang="en-US" sz="3600" b="1" dirty="0"/>
              <a:t>get a </a:t>
            </a:r>
            <a:r>
              <a:rPr lang="en-US" b="1" dirty="0"/>
              <a:t>whole 50 item object graph 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>for a </a:t>
            </a:r>
            <a:r>
              <a:rPr lang="en-US" b="1" dirty="0"/>
              <a:t>five field grid</a:t>
            </a:r>
            <a:r>
              <a:rPr lang="en-US" sz="36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36312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56589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592"/>
            <a:ext cx="12192000" cy="127606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MVC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0" y="1423739"/>
            <a:ext cx="7162089" cy="51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2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4" y="388962"/>
            <a:ext cx="8324517" cy="6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7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pic>
        <p:nvPicPr>
          <p:cNvPr id="2050" name="Picture 2" descr="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9" y="1448320"/>
            <a:ext cx="8618830" cy="47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0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nps.gov/sacn/learn/historyculture/images/pf010936logj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5126"/>
            <a:ext cx="8165585" cy="56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632" y="377324"/>
            <a:ext cx="5936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Perhaps we should </a:t>
            </a:r>
            <a:r>
              <a:rPr lang="en-US" sz="40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turn down</a:t>
            </a:r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 </a:t>
            </a:r>
          </a:p>
          <a:p>
            <a:r>
              <a:rPr lang="en-US" sz="32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the logging level… </a:t>
            </a:r>
          </a:p>
        </p:txBody>
      </p:sp>
    </p:spTree>
    <p:extLst>
      <p:ext uri="{BB962C8B-B14F-4D97-AF65-F5344CB8AC3E}">
        <p14:creationId xmlns:p14="http://schemas.microsoft.com/office/powerpoint/2010/main" val="1209538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9213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More Demos</a:t>
            </a:r>
          </a:p>
        </p:txBody>
      </p:sp>
    </p:spTree>
    <p:extLst>
      <p:ext uri="{BB962C8B-B14F-4D97-AF65-F5344CB8AC3E}">
        <p14:creationId xmlns:p14="http://schemas.microsoft.com/office/powerpoint/2010/main" val="147932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Client Side Layer</a:t>
            </a:r>
          </a:p>
        </p:txBody>
      </p:sp>
      <p:pic>
        <p:nvPicPr>
          <p:cNvPr id="2050" name="Picture 2" descr="http://www.photolibrarysoftware.com/wp-content/uploads/2015/11/html5-defeats-adobe-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0813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7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9" y="154859"/>
            <a:ext cx="10131425" cy="1334728"/>
          </a:xfrm>
        </p:spPr>
        <p:txBody>
          <a:bodyPr>
            <a:normAutofit/>
          </a:bodyPr>
          <a:lstStyle/>
          <a:p>
            <a:r>
              <a:rPr lang="en-US" sz="6000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59" y="1489586"/>
            <a:ext cx="4078574" cy="5038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Why Bother?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Does “Fast” Mean?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Data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MVC Layer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UI/Client Side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72" y="1489587"/>
            <a:ext cx="6019128" cy="39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and </a:t>
            </a:r>
            <a:r>
              <a:rPr lang="en-US" dirty="0" err="1"/>
              <a:t>Minification</a:t>
            </a:r>
            <a:r>
              <a:rPr lang="en-US" dirty="0"/>
              <a:t> (JS and CSS)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Why?</a:t>
            </a:r>
          </a:p>
          <a:p>
            <a:endParaRPr lang="en-US" sz="3200" dirty="0"/>
          </a:p>
          <a:p>
            <a:r>
              <a:rPr lang="en-US" sz="3200" dirty="0"/>
              <a:t>Reduce file size</a:t>
            </a:r>
          </a:p>
          <a:p>
            <a:r>
              <a:rPr lang="en-US" sz="3200" dirty="0"/>
              <a:t>Reduce the number of requests</a:t>
            </a:r>
          </a:p>
          <a:p>
            <a:r>
              <a:rPr lang="en-US" sz="3200" dirty="0"/>
              <a:t>Easier to Cache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How?</a:t>
            </a:r>
          </a:p>
          <a:p>
            <a:endParaRPr lang="en-US" sz="3200" dirty="0"/>
          </a:p>
          <a:p>
            <a:r>
              <a:rPr lang="en-US" sz="3200" dirty="0"/>
              <a:t>ASP.NET Bundle Files</a:t>
            </a:r>
          </a:p>
          <a:p>
            <a:r>
              <a:rPr lang="en-US" sz="3200" dirty="0" smtClean="0"/>
              <a:t>Gulp / </a:t>
            </a:r>
            <a:r>
              <a:rPr lang="en-US" sz="3200" dirty="0" err="1" smtClean="0"/>
              <a:t>Webpack</a:t>
            </a:r>
            <a:endParaRPr lang="en-US" sz="3200" dirty="0"/>
          </a:p>
          <a:p>
            <a:r>
              <a:rPr lang="en-US" sz="3200" dirty="0"/>
              <a:t>Bundler and </a:t>
            </a:r>
            <a:r>
              <a:rPr lang="en-US" sz="3200" dirty="0" err="1"/>
              <a:t>Minifier</a:t>
            </a:r>
            <a:r>
              <a:rPr lang="en-US" sz="3200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1255250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579961" cy="34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What?</a:t>
            </a:r>
          </a:p>
          <a:p>
            <a:endParaRPr lang="en-US" sz="2400" dirty="0"/>
          </a:p>
          <a:p>
            <a:r>
              <a:rPr lang="en-US" sz="2400" dirty="0"/>
              <a:t>Reduce file size</a:t>
            </a:r>
          </a:p>
          <a:p>
            <a:r>
              <a:rPr lang="en-US" sz="2400" dirty="0"/>
              <a:t>Reduce the number of requests</a:t>
            </a:r>
          </a:p>
          <a:p>
            <a:r>
              <a:rPr lang="en-US" sz="2400" dirty="0"/>
              <a:t>Serve them from fast servers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73003" y="1825625"/>
            <a:ext cx="5834418" cy="34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How?</a:t>
            </a:r>
          </a:p>
          <a:p>
            <a:endParaRPr lang="en-US" sz="2400" dirty="0"/>
          </a:p>
          <a:p>
            <a:r>
              <a:rPr lang="en-US" sz="2400" dirty="0"/>
              <a:t>Shrinking your images</a:t>
            </a:r>
          </a:p>
          <a:p>
            <a:r>
              <a:rPr lang="en-US" sz="2400" dirty="0"/>
              <a:t>Image sprites</a:t>
            </a:r>
          </a:p>
          <a:p>
            <a:r>
              <a:rPr lang="en-US" sz="2400" dirty="0"/>
              <a:t>Icon Font (</a:t>
            </a:r>
            <a:r>
              <a:rPr lang="en-US" sz="2400" dirty="0" err="1"/>
              <a:t>Glyphicons</a:t>
            </a:r>
            <a:r>
              <a:rPr lang="en-US" sz="2400" dirty="0"/>
              <a:t>/Font Awesome)</a:t>
            </a:r>
          </a:p>
          <a:p>
            <a:r>
              <a:rPr lang="en-US" sz="2400" dirty="0"/>
              <a:t>CDNs</a:t>
            </a:r>
          </a:p>
        </p:txBody>
      </p:sp>
    </p:spTree>
    <p:extLst>
      <p:ext uri="{BB962C8B-B14F-4D97-AF65-F5344CB8AC3E}">
        <p14:creationId xmlns:p14="http://schemas.microsoft.com/office/powerpoint/2010/main" val="274483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3" y="1265759"/>
            <a:ext cx="10343368" cy="2053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03" y="3488922"/>
            <a:ext cx="2822172" cy="2859490"/>
          </a:xfrm>
          <a:prstGeom prst="rect">
            <a:avLst/>
          </a:prstGeom>
        </p:spPr>
      </p:pic>
      <p:pic>
        <p:nvPicPr>
          <p:cNvPr id="9218" name="Picture 2" descr="http://www.theymakeicons.com/icon?id=1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62" y="4020995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gannett-cdn.com/experiments/usatoday/2014/11/airport-interactive/img/loader-whit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933" y="3802274"/>
            <a:ext cx="2600799" cy="26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7687" y="260500"/>
            <a:ext cx="10515600" cy="835878"/>
          </a:xfrm>
        </p:spPr>
        <p:txBody>
          <a:bodyPr/>
          <a:lstStyle/>
          <a:p>
            <a:r>
              <a:rPr lang="en-US" dirty="0"/>
              <a:t>Progress Controls</a:t>
            </a:r>
          </a:p>
        </p:txBody>
      </p:sp>
    </p:spTree>
    <p:extLst>
      <p:ext uri="{BB962C8B-B14F-4D97-AF65-F5344CB8AC3E}">
        <p14:creationId xmlns:p14="http://schemas.microsoft.com/office/powerpoint/2010/main" val="3247710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46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292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Make Performance a Priority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Measure Early, Measure Often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Be Mindful of What’s Going Over the Wire</a:t>
            </a:r>
          </a:p>
        </p:txBody>
      </p:sp>
    </p:spTree>
    <p:extLst>
      <p:ext uri="{BB962C8B-B14F-4D97-AF65-F5344CB8AC3E}">
        <p14:creationId xmlns:p14="http://schemas.microsoft.com/office/powerpoint/2010/main" val="901873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is Yours.</a:t>
            </a:r>
          </a:p>
        </p:txBody>
      </p:sp>
      <p:pic>
        <p:nvPicPr>
          <p:cNvPr id="1026" name="Picture 2" descr="https://i.ytimg.com/vi/VMJqIyW849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ids.nationalgeographic.com/content/dam/kids/photos/animals/Mammals/A-G/cheetah-run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8362" y="1690688"/>
            <a:ext cx="6109109" cy="34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9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3502"/>
            <a:ext cx="9144000" cy="1957721"/>
          </a:xfrm>
        </p:spPr>
        <p:txBody>
          <a:bodyPr/>
          <a:lstStyle/>
          <a:p>
            <a:pPr algn="l"/>
            <a:r>
              <a:rPr lang="en-US" dirty="0"/>
              <a:t>Full Stack ASP.NET Performance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126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Dustin J Ewers</a:t>
            </a:r>
          </a:p>
          <a:p>
            <a:pPr algn="l"/>
            <a:r>
              <a:rPr lang="en-US" dirty="0"/>
              <a:t>Twitter: @</a:t>
            </a:r>
            <a:r>
              <a:rPr lang="en-US" dirty="0" err="1"/>
              <a:t>DustinJEwers</a:t>
            </a:r>
            <a:endParaRPr lang="en-US" dirty="0"/>
          </a:p>
          <a:p>
            <a:pPr algn="l"/>
            <a:r>
              <a:rPr lang="en-US" dirty="0"/>
              <a:t>Website: </a:t>
            </a:r>
            <a:r>
              <a:rPr lang="en-US" dirty="0" err="1"/>
              <a:t>www.dustinewers.com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DustinEwers</a:t>
            </a:r>
            <a:r>
              <a:rPr lang="en-US" dirty="0"/>
              <a:t>/asp-net-performance </a:t>
            </a:r>
          </a:p>
        </p:txBody>
      </p:sp>
    </p:spTree>
    <p:extLst>
      <p:ext uri="{BB962C8B-B14F-4D97-AF65-F5344CB8AC3E}">
        <p14:creationId xmlns:p14="http://schemas.microsoft.com/office/powerpoint/2010/main" val="119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04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Things we’re not going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1565275"/>
            <a:ext cx="403405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Hardware</a:t>
            </a:r>
          </a:p>
          <a:p>
            <a:r>
              <a:rPr lang="en-US" sz="3600" dirty="0"/>
              <a:t>Server Settings</a:t>
            </a:r>
          </a:p>
          <a:p>
            <a:r>
              <a:rPr lang="en-US" sz="3600" dirty="0"/>
              <a:t>SQL Server Tuning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10242" name="Picture 2" descr="http://cdn.shopify.com/s/files/1/0728/8277/t/13/assets/promo-4.jpg?56064045890404484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1512888"/>
            <a:ext cx="6456765" cy="43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0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5188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/>
              <a:t>Why Bother?</a:t>
            </a:r>
          </a:p>
        </p:txBody>
      </p:sp>
    </p:spTree>
    <p:extLst>
      <p:ext uri="{BB962C8B-B14F-4D97-AF65-F5344CB8AC3E}">
        <p14:creationId xmlns:p14="http://schemas.microsoft.com/office/powerpoint/2010/main" val="322627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54000"/>
            <a:ext cx="74295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30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340"/>
            <a:ext cx="1219200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Performance Improvements = Big Bucks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Walmart – every 1 second of load time = +2% conversion rate</a:t>
            </a:r>
          </a:p>
          <a:p>
            <a:r>
              <a:rPr lang="en-US" sz="2800" dirty="0"/>
              <a:t>Walmart – every 100 </a:t>
            </a:r>
            <a:r>
              <a:rPr lang="en-US" sz="2800" dirty="0" err="1"/>
              <a:t>ms</a:t>
            </a:r>
            <a:r>
              <a:rPr lang="en-US" sz="2800" dirty="0"/>
              <a:t> = +1% revenue</a:t>
            </a:r>
          </a:p>
          <a:p>
            <a:r>
              <a:rPr lang="en-US" sz="2800" dirty="0" err="1"/>
              <a:t>Staples.com</a:t>
            </a:r>
            <a:r>
              <a:rPr lang="en-US" sz="2800" dirty="0"/>
              <a:t> – 1 second = +10% conversion rate</a:t>
            </a:r>
          </a:p>
          <a:p>
            <a:r>
              <a:rPr lang="en-US" sz="2800" dirty="0"/>
              <a:t>Mozilla – 2.2 seconds = +15.4% downloads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2587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Two hundred and fifty milliseconds, either slower or faster, is close to the magic number for competitive advantage on the Web. </a:t>
            </a:r>
            <a:endParaRPr lang="en-US" sz="3600" dirty="0"/>
          </a:p>
          <a:p>
            <a:pPr marL="0" indent="0">
              <a:buNone/>
            </a:pPr>
            <a:r>
              <a:rPr lang="en-US" sz="2800" b="1" dirty="0"/>
              <a:t>—HARRY SHUM, </a:t>
            </a:r>
          </a:p>
          <a:p>
            <a:pPr marL="0" indent="0">
              <a:buNone/>
            </a:pPr>
            <a:r>
              <a:rPr lang="en-US" sz="2800" b="1" dirty="0"/>
              <a:t>EXECUTIVE VP OF TECHNOLOGY AND RESEARCH, MICROSOFT </a:t>
            </a:r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24858</TotalTime>
  <Words>1267</Words>
  <Application>Microsoft Macintosh PowerPoint</Application>
  <PresentationFormat>Widescreen</PresentationFormat>
  <Paragraphs>253</Paragraphs>
  <Slides>36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Calibri Light</vt:lpstr>
      <vt:lpstr>Arial</vt:lpstr>
      <vt:lpstr>Office Theme</vt:lpstr>
      <vt:lpstr>Full Stack ASP.NET Performance Tuning</vt:lpstr>
      <vt:lpstr>Speak up!</vt:lpstr>
      <vt:lpstr>Roadmap</vt:lpstr>
      <vt:lpstr>Things we’re not going to cover</vt:lpstr>
      <vt:lpstr>Why Bother?</vt:lpstr>
      <vt:lpstr>PowerPoint Presentation</vt:lpstr>
      <vt:lpstr>PowerPoint Presentation</vt:lpstr>
      <vt:lpstr>Small Performance Improvements = Big Bucks</vt:lpstr>
      <vt:lpstr>PowerPoint Presentation</vt:lpstr>
      <vt:lpstr>People hate slow sites</vt:lpstr>
      <vt:lpstr>Slow sites are harder to use</vt:lpstr>
      <vt:lpstr>Do you want this to be your app?</vt:lpstr>
      <vt:lpstr>Performance == Priority</vt:lpstr>
      <vt:lpstr>What’s Fast?</vt:lpstr>
      <vt:lpstr>What do people expect?</vt:lpstr>
      <vt:lpstr>Measuring Time</vt:lpstr>
      <vt:lpstr>Tests</vt:lpstr>
      <vt:lpstr>PowerPoint Presentation</vt:lpstr>
      <vt:lpstr>Data Layer</vt:lpstr>
      <vt:lpstr>PowerPoint Presentation</vt:lpstr>
      <vt:lpstr>PowerPoint Presentation</vt:lpstr>
      <vt:lpstr>When you see someone  get a whole 50 item object graph  for a five field grid...</vt:lpstr>
      <vt:lpstr>Demos</vt:lpstr>
      <vt:lpstr>MVC Layer</vt:lpstr>
      <vt:lpstr>PowerPoint Presentation</vt:lpstr>
      <vt:lpstr>Serialization</vt:lpstr>
      <vt:lpstr>PowerPoint Presentation</vt:lpstr>
      <vt:lpstr>More Demos</vt:lpstr>
      <vt:lpstr>Client Side Layer</vt:lpstr>
      <vt:lpstr>Bundling and Minification (JS and CSS)</vt:lpstr>
      <vt:lpstr>Dealing with Images</vt:lpstr>
      <vt:lpstr>Progress Controls</vt:lpstr>
      <vt:lpstr>Questions?</vt:lpstr>
      <vt:lpstr>Takeaways</vt:lpstr>
      <vt:lpstr>The Choice is Yours.</vt:lpstr>
      <vt:lpstr>Full Stack ASP.NET Performance Tuning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ASP.NET Performance Tuning</dc:title>
  <dc:creator>Dustin Ewers</dc:creator>
  <cp:lastModifiedBy>Dustin Ewers</cp:lastModifiedBy>
  <cp:revision>242</cp:revision>
  <dcterms:created xsi:type="dcterms:W3CDTF">2016-06-16T01:18:28Z</dcterms:created>
  <dcterms:modified xsi:type="dcterms:W3CDTF">2017-01-11T22:37:20Z</dcterms:modified>
</cp:coreProperties>
</file>